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36" r:id="rId1"/>
  </p:sldMasterIdLst>
  <p:sldIdLst>
    <p:sldId id="256" r:id="rId2"/>
    <p:sldId id="257" r:id="rId3"/>
    <p:sldId id="263" r:id="rId4"/>
    <p:sldId id="261" r:id="rId5"/>
    <p:sldId id="262" r:id="rId6"/>
    <p:sldId id="264" r:id="rId7"/>
    <p:sldId id="266" r:id="rId8"/>
    <p:sldId id="267" r:id="rId9"/>
    <p:sldId id="268" r:id="rId10"/>
    <p:sldId id="269" r:id="rId11"/>
    <p:sldId id="270" r:id="rId12"/>
    <p:sldId id="265"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249A53-DF16-08A5-2AB5-9804DCE20BF7}" v="200" dt="2021-05-04T11:13:08.260"/>
    <p1510:client id="{37E24544-EC4D-024D-3FFE-E3B81398FBEF}" v="879" dt="2021-05-15T21:55:36.529"/>
    <p1510:client id="{791F47D1-0860-5624-43F1-FD6FD696B989}" v="141" dt="2021-05-15T20:53:32.626"/>
    <p1510:client id="{9FF732F5-9E71-FD0B-2004-F8256F985F6D}" v="210" dt="2021-05-02T13:58:31.550"/>
    <p1510:client id="{F3E66DD5-75F9-6C2A-DB98-12DE5944BDFE}" v="19" dt="2021-05-04T10:16:27.7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115" d="100"/>
          <a:sy n="115" d="100"/>
        </p:scale>
        <p:origin x="224"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764DE79-268F-4C1A-8933-263129D2AF90}" type="datetimeFigureOut">
              <a:rPr lang="en-US" smtClean="0"/>
              <a:t>5/16/21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83757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81699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57402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10234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38918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C764DE79-268F-4C1A-8933-263129D2AF90}" type="datetimeFigureOut">
              <a:rPr lang="en-US" smtClean="0"/>
              <a:t>5/16/21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66938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C764DE79-268F-4C1A-8933-263129D2AF90}" type="datetimeFigureOut">
              <a:rPr lang="en-US" smtClean="0"/>
              <a:t>5/16/21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323508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535135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27252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23639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5/16/21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37088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5/16/21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95697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5/16/21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0963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5/16/21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1390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5/16/21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57808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02350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08870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764DE79-268F-4C1A-8933-263129D2AF90}" type="datetimeFigureOut">
              <a:rPr lang="en-US" smtClean="0"/>
              <a:t>5/16/21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3653151428"/>
      </p:ext>
    </p:extLst>
  </p:cSld>
  <p:clrMap bg1="dk1" tx1="lt1" bg2="dk2" tx2="lt2" accent1="accent1" accent2="accent2" accent3="accent3" accent4="accent4" accent5="accent5" accent6="accent6" hlink="hlink" folHlink="folHlink"/>
  <p:sldLayoutIdLst>
    <p:sldLayoutId id="2147484537"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6" r:id="rId10"/>
    <p:sldLayoutId id="2147484547" r:id="rId11"/>
    <p:sldLayoutId id="2147484548" r:id="rId12"/>
    <p:sldLayoutId id="2147484549" r:id="rId13"/>
    <p:sldLayoutId id="2147484550" r:id="rId14"/>
    <p:sldLayoutId id="2147484551" r:id="rId15"/>
    <p:sldLayoutId id="2147484552" r:id="rId16"/>
    <p:sldLayoutId id="214748455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23F7A5-8D8D-4043-A87A-94D8DE6750E6}"/>
              </a:ext>
            </a:extLst>
          </p:cNvPr>
          <p:cNvSpPr txBox="1"/>
          <p:nvPr/>
        </p:nvSpPr>
        <p:spPr>
          <a:xfrm>
            <a:off x="0" y="1666178"/>
            <a:ext cx="1219200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latin typeface="Times New Roman"/>
                <a:cs typeface="Times New Roman"/>
              </a:rPr>
              <a:t>An EL Project on </a:t>
            </a:r>
          </a:p>
          <a:p>
            <a:pPr algn="ctr"/>
            <a:r>
              <a:rPr lang="en-US" sz="2000" b="1" dirty="0">
                <a:latin typeface="Times New Roman"/>
                <a:cs typeface="Times New Roman"/>
              </a:rPr>
              <a:t>Online Exam Management System</a:t>
            </a:r>
          </a:p>
          <a:p>
            <a:pPr algn="ctr"/>
            <a:r>
              <a:rPr lang="en-US" sz="2000" dirty="0">
                <a:latin typeface="Times New Roman"/>
                <a:cs typeface="Times New Roman"/>
              </a:rPr>
              <a:t>Submitted to Manipal University, Jaipur</a:t>
            </a:r>
          </a:p>
          <a:p>
            <a:pPr algn="ctr"/>
            <a:r>
              <a:rPr lang="en-US" sz="2000" dirty="0">
                <a:latin typeface="Times New Roman"/>
                <a:cs typeface="Times New Roman"/>
              </a:rPr>
              <a:t> Towards the partial fulfilment for the Award of the Degree of </a:t>
            </a:r>
          </a:p>
          <a:p>
            <a:pPr algn="ctr"/>
            <a:r>
              <a:rPr lang="en-US" sz="2000" b="1" dirty="0">
                <a:latin typeface="Times New Roman"/>
                <a:cs typeface="Times New Roman"/>
              </a:rPr>
              <a:t>BACHELORS OF TECHNOLOGY</a:t>
            </a:r>
          </a:p>
          <a:p>
            <a:pPr algn="ctr"/>
            <a:r>
              <a:rPr lang="en-US" sz="2000" dirty="0">
                <a:latin typeface="Times New Roman"/>
                <a:cs typeface="Times New Roman"/>
              </a:rPr>
              <a:t> In Computer and Communication Engineering</a:t>
            </a:r>
          </a:p>
          <a:p>
            <a:pPr algn="ctr"/>
            <a:r>
              <a:rPr lang="en-US" sz="2000" dirty="0">
                <a:latin typeface="Times New Roman"/>
                <a:cs typeface="Times New Roman"/>
              </a:rPr>
              <a:t>2020-2021</a:t>
            </a:r>
          </a:p>
          <a:p>
            <a:pPr algn="ctr"/>
            <a:r>
              <a:rPr lang="en-US" sz="2000" dirty="0">
                <a:latin typeface="Times New Roman"/>
                <a:cs typeface="Times New Roman"/>
              </a:rPr>
              <a:t>By </a:t>
            </a:r>
          </a:p>
          <a:p>
            <a:pPr algn="ctr"/>
            <a:r>
              <a:rPr lang="en-US" sz="2000" dirty="0">
                <a:latin typeface="Times New Roman"/>
                <a:cs typeface="Times New Roman"/>
              </a:rPr>
              <a:t>Akshat Verma</a:t>
            </a:r>
          </a:p>
          <a:p>
            <a:pPr algn="ctr"/>
            <a:r>
              <a:rPr lang="en-US" sz="2000" dirty="0">
                <a:latin typeface="Times New Roman"/>
                <a:cs typeface="Times New Roman"/>
              </a:rPr>
              <a:t>199303205</a:t>
            </a:r>
          </a:p>
          <a:p>
            <a:pPr algn="ctr"/>
            <a:r>
              <a:rPr lang="en-US" sz="2000" dirty="0">
                <a:latin typeface="Times New Roman"/>
                <a:cs typeface="Times New Roman"/>
              </a:rPr>
              <a:t>Priyam Thakkar</a:t>
            </a:r>
          </a:p>
          <a:p>
            <a:pPr algn="ctr"/>
            <a:r>
              <a:rPr lang="en-US" sz="2000" dirty="0">
                <a:latin typeface="Times New Roman"/>
                <a:cs typeface="Times New Roman"/>
              </a:rPr>
              <a:t>199303169</a:t>
            </a:r>
          </a:p>
          <a:p>
            <a:pPr algn="ctr"/>
            <a:r>
              <a:rPr lang="en-US" sz="2000" dirty="0">
                <a:latin typeface="Times New Roman"/>
                <a:cs typeface="Times New Roman"/>
              </a:rPr>
              <a:t>Akshat Sharma</a:t>
            </a:r>
          </a:p>
          <a:p>
            <a:pPr algn="ctr"/>
            <a:r>
              <a:rPr lang="en-US" sz="2000" dirty="0">
                <a:latin typeface="Times New Roman"/>
                <a:cs typeface="Times New Roman"/>
              </a:rPr>
              <a:t>199303187</a:t>
            </a:r>
          </a:p>
        </p:txBody>
      </p:sp>
      <p:pic>
        <p:nvPicPr>
          <p:cNvPr id="3" name="Picture 2">
            <a:extLst>
              <a:ext uri="{FF2B5EF4-FFF2-40B4-BE49-F238E27FC236}">
                <a16:creationId xmlns:a16="http://schemas.microsoft.com/office/drawing/2014/main" id="{2B1982BF-6839-FB4E-962B-E88E9A1DB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6250" y="233634"/>
            <a:ext cx="6159500" cy="1270000"/>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application, table&#10;&#10;Description automatically generated">
            <a:extLst>
              <a:ext uri="{FF2B5EF4-FFF2-40B4-BE49-F238E27FC236}">
                <a16:creationId xmlns:a16="http://schemas.microsoft.com/office/drawing/2014/main" id="{87FD9B39-C2E9-4CF8-94A8-8AECE33607DD}"/>
              </a:ext>
            </a:extLst>
          </p:cNvPr>
          <p:cNvPicPr>
            <a:picLocks noChangeAspect="1"/>
          </p:cNvPicPr>
          <p:nvPr/>
        </p:nvPicPr>
        <p:blipFill>
          <a:blip r:embed="rId2"/>
          <a:stretch>
            <a:fillRect/>
          </a:stretch>
        </p:blipFill>
        <p:spPr>
          <a:xfrm>
            <a:off x="990600" y="2169989"/>
            <a:ext cx="10134600" cy="2457640"/>
          </a:xfrm>
          <a:prstGeom prst="rect">
            <a:avLst/>
          </a:prstGeom>
        </p:spPr>
      </p:pic>
      <p:sp>
        <p:nvSpPr>
          <p:cNvPr id="5" name="TextBox 4">
            <a:extLst>
              <a:ext uri="{FF2B5EF4-FFF2-40B4-BE49-F238E27FC236}">
                <a16:creationId xmlns:a16="http://schemas.microsoft.com/office/drawing/2014/main" id="{DA85E300-A2C6-4448-BBF3-6BED21BAD662}"/>
              </a:ext>
            </a:extLst>
          </p:cNvPr>
          <p:cNvSpPr txBox="1"/>
          <p:nvPr/>
        </p:nvSpPr>
        <p:spPr>
          <a:xfrm>
            <a:off x="4638421" y="884801"/>
            <a:ext cx="2915157" cy="707886"/>
          </a:xfrm>
          <a:prstGeom prst="rect">
            <a:avLst/>
          </a:prstGeom>
          <a:noFill/>
        </p:spPr>
        <p:txBody>
          <a:bodyPr wrap="none" rtlCol="0">
            <a:spAutoFit/>
          </a:bodyPr>
          <a:lstStyle/>
          <a:p>
            <a:r>
              <a:rPr lang="en-US" sz="4000" dirty="0"/>
              <a:t>Subject Table</a:t>
            </a:r>
          </a:p>
        </p:txBody>
      </p:sp>
    </p:spTree>
    <p:extLst>
      <p:ext uri="{BB962C8B-B14F-4D97-AF65-F5344CB8AC3E}">
        <p14:creationId xmlns:p14="http://schemas.microsoft.com/office/powerpoint/2010/main" val="2369962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21666B4A-B07B-4C2F-A68F-BF6EF58E602B}"/>
              </a:ext>
            </a:extLst>
          </p:cNvPr>
          <p:cNvPicPr>
            <a:picLocks noChangeAspect="1"/>
          </p:cNvPicPr>
          <p:nvPr/>
        </p:nvPicPr>
        <p:blipFill>
          <a:blip r:embed="rId2"/>
          <a:stretch>
            <a:fillRect/>
          </a:stretch>
        </p:blipFill>
        <p:spPr>
          <a:xfrm>
            <a:off x="990600" y="1815277"/>
            <a:ext cx="10134600" cy="3167064"/>
          </a:xfrm>
          <a:prstGeom prst="rect">
            <a:avLst/>
          </a:prstGeom>
        </p:spPr>
      </p:pic>
      <p:sp>
        <p:nvSpPr>
          <p:cNvPr id="5" name="TextBox 4">
            <a:extLst>
              <a:ext uri="{FF2B5EF4-FFF2-40B4-BE49-F238E27FC236}">
                <a16:creationId xmlns:a16="http://schemas.microsoft.com/office/drawing/2014/main" id="{AD0789DF-FD2E-F44E-BEED-2E0D64FE9438}"/>
              </a:ext>
            </a:extLst>
          </p:cNvPr>
          <p:cNvSpPr txBox="1"/>
          <p:nvPr/>
        </p:nvSpPr>
        <p:spPr>
          <a:xfrm>
            <a:off x="4576577" y="684079"/>
            <a:ext cx="3038845" cy="707886"/>
          </a:xfrm>
          <a:prstGeom prst="rect">
            <a:avLst/>
          </a:prstGeom>
          <a:noFill/>
        </p:spPr>
        <p:txBody>
          <a:bodyPr wrap="none" rtlCol="0">
            <a:spAutoFit/>
          </a:bodyPr>
          <a:lstStyle/>
          <a:p>
            <a:r>
              <a:rPr lang="en-US" sz="4000" dirty="0"/>
              <a:t>Teacher Table</a:t>
            </a:r>
          </a:p>
        </p:txBody>
      </p:sp>
    </p:spTree>
    <p:extLst>
      <p:ext uri="{BB962C8B-B14F-4D97-AF65-F5344CB8AC3E}">
        <p14:creationId xmlns:p14="http://schemas.microsoft.com/office/powerpoint/2010/main" val="3120698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0B04D2-96F9-45C1-8382-BAA034554264}"/>
              </a:ext>
            </a:extLst>
          </p:cNvPr>
          <p:cNvSpPr txBox="1"/>
          <p:nvPr/>
        </p:nvSpPr>
        <p:spPr>
          <a:xfrm>
            <a:off x="638880" y="125188"/>
            <a:ext cx="10909640" cy="124939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6600" kern="1200" dirty="0">
                <a:solidFill>
                  <a:schemeClr val="tx1"/>
                </a:solidFill>
                <a:latin typeface="+mj-lt"/>
                <a:ea typeface="+mj-ea"/>
                <a:cs typeface="+mj-cs"/>
              </a:rPr>
              <a:t>DATA USED</a:t>
            </a:r>
          </a:p>
        </p:txBody>
      </p:sp>
      <p:pic>
        <p:nvPicPr>
          <p:cNvPr id="4" name="Picture 4" descr="Graphical user interface&#10;&#10;Description automatically generated">
            <a:extLst>
              <a:ext uri="{FF2B5EF4-FFF2-40B4-BE49-F238E27FC236}">
                <a16:creationId xmlns:a16="http://schemas.microsoft.com/office/drawing/2014/main" id="{4B9DFC40-14A5-413D-BCED-4837597CD8EC}"/>
              </a:ext>
            </a:extLst>
          </p:cNvPr>
          <p:cNvPicPr>
            <a:picLocks noChangeAspect="1"/>
          </p:cNvPicPr>
          <p:nvPr/>
        </p:nvPicPr>
        <p:blipFill>
          <a:blip r:embed="rId2"/>
          <a:stretch>
            <a:fillRect/>
          </a:stretch>
        </p:blipFill>
        <p:spPr>
          <a:xfrm>
            <a:off x="1062237" y="2253906"/>
            <a:ext cx="10174051" cy="3586353"/>
          </a:xfrm>
          <a:prstGeom prst="rect">
            <a:avLst/>
          </a:prstGeom>
        </p:spPr>
      </p:pic>
      <p:sp>
        <p:nvSpPr>
          <p:cNvPr id="6" name="TextBox 5">
            <a:extLst>
              <a:ext uri="{FF2B5EF4-FFF2-40B4-BE49-F238E27FC236}">
                <a16:creationId xmlns:a16="http://schemas.microsoft.com/office/drawing/2014/main" id="{29D8D8C8-D62B-5149-B98C-01C406B686B4}"/>
              </a:ext>
            </a:extLst>
          </p:cNvPr>
          <p:cNvSpPr txBox="1"/>
          <p:nvPr/>
        </p:nvSpPr>
        <p:spPr>
          <a:xfrm>
            <a:off x="4415227" y="1290799"/>
            <a:ext cx="3356945" cy="584775"/>
          </a:xfrm>
          <a:prstGeom prst="rect">
            <a:avLst/>
          </a:prstGeom>
          <a:noFill/>
        </p:spPr>
        <p:txBody>
          <a:bodyPr wrap="none" rtlCol="0">
            <a:spAutoFit/>
          </a:bodyPr>
          <a:lstStyle/>
          <a:p>
            <a:r>
              <a:rPr lang="en-US" sz="3200" dirty="0"/>
              <a:t>Administrator Table</a:t>
            </a:r>
          </a:p>
        </p:txBody>
      </p:sp>
    </p:spTree>
    <p:extLst>
      <p:ext uri="{BB962C8B-B14F-4D97-AF65-F5344CB8AC3E}">
        <p14:creationId xmlns:p14="http://schemas.microsoft.com/office/powerpoint/2010/main" val="177471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10;&#10;Description automatically generated">
            <a:extLst>
              <a:ext uri="{FF2B5EF4-FFF2-40B4-BE49-F238E27FC236}">
                <a16:creationId xmlns:a16="http://schemas.microsoft.com/office/drawing/2014/main" id="{84C71BB0-8420-4DB4-BFEA-FDFAE92C8A61}"/>
              </a:ext>
            </a:extLst>
          </p:cNvPr>
          <p:cNvPicPr>
            <a:picLocks noChangeAspect="1"/>
          </p:cNvPicPr>
          <p:nvPr/>
        </p:nvPicPr>
        <p:blipFill>
          <a:blip r:embed="rId2"/>
          <a:stretch>
            <a:fillRect/>
          </a:stretch>
        </p:blipFill>
        <p:spPr>
          <a:xfrm>
            <a:off x="1280189" y="947853"/>
            <a:ext cx="9555422" cy="4968819"/>
          </a:xfrm>
          <a:prstGeom prst="rect">
            <a:avLst/>
          </a:prstGeom>
        </p:spPr>
      </p:pic>
      <p:sp>
        <p:nvSpPr>
          <p:cNvPr id="5" name="TextBox 4">
            <a:extLst>
              <a:ext uri="{FF2B5EF4-FFF2-40B4-BE49-F238E27FC236}">
                <a16:creationId xmlns:a16="http://schemas.microsoft.com/office/drawing/2014/main" id="{2BFBC807-4DDD-6041-BEE3-3EBB10626C44}"/>
              </a:ext>
            </a:extLst>
          </p:cNvPr>
          <p:cNvSpPr txBox="1"/>
          <p:nvPr/>
        </p:nvSpPr>
        <p:spPr>
          <a:xfrm>
            <a:off x="4782262" y="115367"/>
            <a:ext cx="2551276" cy="707886"/>
          </a:xfrm>
          <a:prstGeom prst="rect">
            <a:avLst/>
          </a:prstGeom>
          <a:noFill/>
        </p:spPr>
        <p:txBody>
          <a:bodyPr wrap="none" rtlCol="0">
            <a:spAutoFit/>
          </a:bodyPr>
          <a:lstStyle/>
          <a:p>
            <a:r>
              <a:rPr lang="en-US" sz="4000" dirty="0"/>
              <a:t>Exam Table</a:t>
            </a:r>
          </a:p>
        </p:txBody>
      </p:sp>
    </p:spTree>
    <p:extLst>
      <p:ext uri="{BB962C8B-B14F-4D97-AF65-F5344CB8AC3E}">
        <p14:creationId xmlns:p14="http://schemas.microsoft.com/office/powerpoint/2010/main" val="698490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table&#10;&#10;Description automatically generated">
            <a:extLst>
              <a:ext uri="{FF2B5EF4-FFF2-40B4-BE49-F238E27FC236}">
                <a16:creationId xmlns:a16="http://schemas.microsoft.com/office/drawing/2014/main" id="{7F102EFB-78F9-40DC-B98D-FC5FD4AD5CEA}"/>
              </a:ext>
            </a:extLst>
          </p:cNvPr>
          <p:cNvPicPr>
            <a:picLocks noChangeAspect="1"/>
          </p:cNvPicPr>
          <p:nvPr/>
        </p:nvPicPr>
        <p:blipFill>
          <a:blip r:embed="rId2"/>
          <a:stretch>
            <a:fillRect/>
          </a:stretch>
        </p:blipFill>
        <p:spPr>
          <a:xfrm>
            <a:off x="990600" y="979174"/>
            <a:ext cx="10134600" cy="4839271"/>
          </a:xfrm>
          <a:prstGeom prst="rect">
            <a:avLst/>
          </a:prstGeom>
        </p:spPr>
      </p:pic>
      <p:sp>
        <p:nvSpPr>
          <p:cNvPr id="5" name="TextBox 4">
            <a:extLst>
              <a:ext uri="{FF2B5EF4-FFF2-40B4-BE49-F238E27FC236}">
                <a16:creationId xmlns:a16="http://schemas.microsoft.com/office/drawing/2014/main" id="{A9F19093-5327-034E-86CF-74505BACED50}"/>
              </a:ext>
            </a:extLst>
          </p:cNvPr>
          <p:cNvSpPr txBox="1"/>
          <p:nvPr/>
        </p:nvSpPr>
        <p:spPr>
          <a:xfrm>
            <a:off x="4573070" y="137671"/>
            <a:ext cx="2969659" cy="707886"/>
          </a:xfrm>
          <a:prstGeom prst="rect">
            <a:avLst/>
          </a:prstGeom>
          <a:noFill/>
        </p:spPr>
        <p:txBody>
          <a:bodyPr wrap="none" rtlCol="0">
            <a:spAutoFit/>
          </a:bodyPr>
          <a:lstStyle/>
          <a:p>
            <a:r>
              <a:rPr lang="en-US" sz="4000" dirty="0"/>
              <a:t>Student Table</a:t>
            </a:r>
          </a:p>
        </p:txBody>
      </p:sp>
    </p:spTree>
    <p:extLst>
      <p:ext uri="{BB962C8B-B14F-4D97-AF65-F5344CB8AC3E}">
        <p14:creationId xmlns:p14="http://schemas.microsoft.com/office/powerpoint/2010/main" val="3199189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8F06C76F-91A5-4709-B3ED-6C9588C837D2}"/>
              </a:ext>
            </a:extLst>
          </p:cNvPr>
          <p:cNvPicPr>
            <a:picLocks noChangeAspect="1"/>
          </p:cNvPicPr>
          <p:nvPr/>
        </p:nvPicPr>
        <p:blipFill>
          <a:blip r:embed="rId2"/>
          <a:stretch>
            <a:fillRect/>
          </a:stretch>
        </p:blipFill>
        <p:spPr>
          <a:xfrm>
            <a:off x="990600" y="966505"/>
            <a:ext cx="10134600" cy="4864608"/>
          </a:xfrm>
          <a:prstGeom prst="rect">
            <a:avLst/>
          </a:prstGeom>
        </p:spPr>
      </p:pic>
      <p:sp>
        <p:nvSpPr>
          <p:cNvPr id="5" name="TextBox 4">
            <a:extLst>
              <a:ext uri="{FF2B5EF4-FFF2-40B4-BE49-F238E27FC236}">
                <a16:creationId xmlns:a16="http://schemas.microsoft.com/office/drawing/2014/main" id="{6A9FEB5E-D951-B441-9627-EA689C448D61}"/>
              </a:ext>
            </a:extLst>
          </p:cNvPr>
          <p:cNvSpPr txBox="1"/>
          <p:nvPr/>
        </p:nvSpPr>
        <p:spPr>
          <a:xfrm>
            <a:off x="4638421" y="81913"/>
            <a:ext cx="2915157" cy="707886"/>
          </a:xfrm>
          <a:prstGeom prst="rect">
            <a:avLst/>
          </a:prstGeom>
          <a:noFill/>
        </p:spPr>
        <p:txBody>
          <a:bodyPr wrap="none" rtlCol="0">
            <a:spAutoFit/>
          </a:bodyPr>
          <a:lstStyle/>
          <a:p>
            <a:r>
              <a:rPr lang="en-US" sz="4000" dirty="0"/>
              <a:t>Subject Table</a:t>
            </a:r>
          </a:p>
        </p:txBody>
      </p:sp>
    </p:spTree>
    <p:extLst>
      <p:ext uri="{BB962C8B-B14F-4D97-AF65-F5344CB8AC3E}">
        <p14:creationId xmlns:p14="http://schemas.microsoft.com/office/powerpoint/2010/main" val="2331135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table&#10;&#10;Description automatically generated">
            <a:extLst>
              <a:ext uri="{FF2B5EF4-FFF2-40B4-BE49-F238E27FC236}">
                <a16:creationId xmlns:a16="http://schemas.microsoft.com/office/drawing/2014/main" id="{D4CA1609-B588-42DF-8943-9EB87B4D7B75}"/>
              </a:ext>
            </a:extLst>
          </p:cNvPr>
          <p:cNvPicPr>
            <a:picLocks noChangeAspect="1"/>
          </p:cNvPicPr>
          <p:nvPr/>
        </p:nvPicPr>
        <p:blipFill>
          <a:blip r:embed="rId2"/>
          <a:stretch>
            <a:fillRect/>
          </a:stretch>
        </p:blipFill>
        <p:spPr>
          <a:xfrm>
            <a:off x="1325693" y="914400"/>
            <a:ext cx="9464414" cy="4968819"/>
          </a:xfrm>
          <a:prstGeom prst="rect">
            <a:avLst/>
          </a:prstGeom>
        </p:spPr>
      </p:pic>
      <p:sp>
        <p:nvSpPr>
          <p:cNvPr id="5" name="TextBox 4">
            <a:extLst>
              <a:ext uri="{FF2B5EF4-FFF2-40B4-BE49-F238E27FC236}">
                <a16:creationId xmlns:a16="http://schemas.microsoft.com/office/drawing/2014/main" id="{D0558566-2833-6548-B913-1E06499A8B06}"/>
              </a:ext>
            </a:extLst>
          </p:cNvPr>
          <p:cNvSpPr txBox="1"/>
          <p:nvPr/>
        </p:nvSpPr>
        <p:spPr>
          <a:xfrm>
            <a:off x="4576577" y="126518"/>
            <a:ext cx="3038845" cy="707886"/>
          </a:xfrm>
          <a:prstGeom prst="rect">
            <a:avLst/>
          </a:prstGeom>
          <a:noFill/>
        </p:spPr>
        <p:txBody>
          <a:bodyPr wrap="none" rtlCol="0">
            <a:spAutoFit/>
          </a:bodyPr>
          <a:lstStyle/>
          <a:p>
            <a:r>
              <a:rPr lang="en-US" sz="4000" dirty="0"/>
              <a:t>Teacher Table</a:t>
            </a:r>
          </a:p>
        </p:txBody>
      </p:sp>
    </p:spTree>
    <p:extLst>
      <p:ext uri="{BB962C8B-B14F-4D97-AF65-F5344CB8AC3E}">
        <p14:creationId xmlns:p14="http://schemas.microsoft.com/office/powerpoint/2010/main" val="3230749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98D62-F07A-4C7E-A005-5841A0E64EA1}"/>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t>LOOK INTO FRONT END </a:t>
            </a:r>
            <a:endParaRPr lang="en-US" sz="5400"/>
          </a:p>
        </p:txBody>
      </p:sp>
      <p:pic>
        <p:nvPicPr>
          <p:cNvPr id="18" name="Picture 17" descr="Large skydiving group mid-air">
            <a:extLst>
              <a:ext uri="{FF2B5EF4-FFF2-40B4-BE49-F238E27FC236}">
                <a16:creationId xmlns:a16="http://schemas.microsoft.com/office/drawing/2014/main" id="{E5054100-A882-4F4F-8420-AEA548AD988C}"/>
              </a:ext>
            </a:extLst>
          </p:cNvPr>
          <p:cNvPicPr>
            <a:picLocks noChangeAspect="1"/>
          </p:cNvPicPr>
          <p:nvPr/>
        </p:nvPicPr>
        <p:blipFill rotWithShape="1">
          <a:blip r:embed="rId2"/>
          <a:srcRect l="17438" r="15760" b="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985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BA813-E50F-4EC3-92F7-F8C6227E430E}"/>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Login Page</a:t>
            </a:r>
          </a:p>
        </p:txBody>
      </p:sp>
      <p:pic>
        <p:nvPicPr>
          <p:cNvPr id="4" name="Picture 4" descr="Graphical user interface, application&#10;&#10;Description automatically generated">
            <a:extLst>
              <a:ext uri="{FF2B5EF4-FFF2-40B4-BE49-F238E27FC236}">
                <a16:creationId xmlns:a16="http://schemas.microsoft.com/office/drawing/2014/main" id="{E17A0951-A995-4B8C-8F1F-EADF5F8F8478}"/>
              </a:ext>
            </a:extLst>
          </p:cNvPr>
          <p:cNvPicPr>
            <a:picLocks noChangeAspect="1"/>
          </p:cNvPicPr>
          <p:nvPr/>
        </p:nvPicPr>
        <p:blipFill>
          <a:blip r:embed="rId2"/>
          <a:stretch>
            <a:fillRect/>
          </a:stretch>
        </p:blipFill>
        <p:spPr>
          <a:xfrm>
            <a:off x="1248054" y="2633472"/>
            <a:ext cx="9692843" cy="3586353"/>
          </a:xfrm>
          <a:prstGeom prst="rect">
            <a:avLst/>
          </a:prstGeom>
        </p:spPr>
      </p:pic>
    </p:spTree>
    <p:extLst>
      <p:ext uri="{BB962C8B-B14F-4D97-AF65-F5344CB8AC3E}">
        <p14:creationId xmlns:p14="http://schemas.microsoft.com/office/powerpoint/2010/main" val="3781729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5EF249-8F5C-49CD-A8F0-FAFECDA13698}"/>
              </a:ext>
            </a:extLst>
          </p:cNvPr>
          <p:cNvSpPr txBox="1"/>
          <p:nvPr/>
        </p:nvSpPr>
        <p:spPr>
          <a:xfrm>
            <a:off x="638881" y="417576"/>
            <a:ext cx="10909640" cy="124939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6600" kern="1200" dirty="0">
                <a:solidFill>
                  <a:schemeClr val="tx1"/>
                </a:solidFill>
                <a:latin typeface="+mj-lt"/>
                <a:ea typeface="+mj-ea"/>
                <a:cs typeface="+mj-cs"/>
              </a:rPr>
              <a:t>ADMIN VIEW PAGE</a:t>
            </a:r>
          </a:p>
        </p:txBody>
      </p:sp>
      <p:pic>
        <p:nvPicPr>
          <p:cNvPr id="4" name="Picture 4" descr="Table&#10;&#10;Description automatically generated">
            <a:extLst>
              <a:ext uri="{FF2B5EF4-FFF2-40B4-BE49-F238E27FC236}">
                <a16:creationId xmlns:a16="http://schemas.microsoft.com/office/drawing/2014/main" id="{E219CF58-091D-4957-827D-1426FB2CF336}"/>
              </a:ext>
            </a:extLst>
          </p:cNvPr>
          <p:cNvPicPr>
            <a:picLocks noChangeAspect="1"/>
          </p:cNvPicPr>
          <p:nvPr/>
        </p:nvPicPr>
        <p:blipFill>
          <a:blip r:embed="rId2"/>
          <a:stretch>
            <a:fillRect/>
          </a:stretch>
        </p:blipFill>
        <p:spPr>
          <a:xfrm>
            <a:off x="1545371" y="1803344"/>
            <a:ext cx="9098208" cy="4484051"/>
          </a:xfrm>
          <a:prstGeom prst="rect">
            <a:avLst/>
          </a:prstGeom>
        </p:spPr>
      </p:pic>
    </p:spTree>
    <p:extLst>
      <p:ext uri="{BB962C8B-B14F-4D97-AF65-F5344CB8AC3E}">
        <p14:creationId xmlns:p14="http://schemas.microsoft.com/office/powerpoint/2010/main" val="3780322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494C-028E-48FE-8176-60F659A927C7}"/>
              </a:ext>
            </a:extLst>
          </p:cNvPr>
          <p:cNvSpPr>
            <a:spLocks noGrp="1"/>
          </p:cNvSpPr>
          <p:nvPr>
            <p:ph type="title"/>
          </p:nvPr>
        </p:nvSpPr>
        <p:spPr/>
        <p:txBody>
          <a:bodyPr>
            <a:normAutofit/>
          </a:bodyPr>
          <a:lstStyle/>
          <a:p>
            <a:r>
              <a:rPr lang="en-US" sz="5400">
                <a:cs typeface="Calibri Light"/>
              </a:rPr>
              <a:t>About the Project:</a:t>
            </a:r>
            <a:endParaRPr lang="en-US" sz="5400"/>
          </a:p>
        </p:txBody>
      </p:sp>
      <p:sp>
        <p:nvSpPr>
          <p:cNvPr id="3" name="Content Placeholder 2">
            <a:extLst>
              <a:ext uri="{FF2B5EF4-FFF2-40B4-BE49-F238E27FC236}">
                <a16:creationId xmlns:a16="http://schemas.microsoft.com/office/drawing/2014/main" id="{7ED98E02-FA3C-4A3C-A6CC-9574254C3625}"/>
              </a:ext>
            </a:extLst>
          </p:cNvPr>
          <p:cNvSpPr>
            <a:spLocks noGrp="1"/>
          </p:cNvSpPr>
          <p:nvPr>
            <p:ph idx="1"/>
          </p:nvPr>
        </p:nvSpPr>
        <p:spPr>
          <a:xfrm>
            <a:off x="838200" y="1929384"/>
            <a:ext cx="10515600" cy="4251960"/>
          </a:xfrm>
        </p:spPr>
        <p:txBody>
          <a:bodyPr vert="horz" lIns="91440" tIns="45720" rIns="91440" bIns="45720" rtlCol="0">
            <a:normAutofit fontScale="92500"/>
          </a:bodyPr>
          <a:lstStyle/>
          <a:p>
            <a:pPr>
              <a:buNone/>
            </a:pPr>
            <a:r>
              <a:rPr lang="en-US" sz="1500">
                <a:cs typeface="Calibri"/>
              </a:rPr>
              <a:t>This project is helpful for students to take examination online by giving them the examination link automatically plus the other exam details. </a:t>
            </a:r>
          </a:p>
          <a:p>
            <a:pPr>
              <a:buNone/>
            </a:pPr>
            <a:r>
              <a:rPr lang="en-US" sz="1500">
                <a:cs typeface="Calibri"/>
              </a:rPr>
              <a:t>This project has been developed using MySQL command line client, PHP and HTML/CSS. The required Database is "online_exam" and has five tables that are ‘Student’, ‘Subject’, ‘Exam’, 'Teacher' and 'Administrator'. These are the five entities in this Database. </a:t>
            </a:r>
          </a:p>
          <a:p>
            <a:pPr>
              <a:buNone/>
            </a:pPr>
            <a:r>
              <a:rPr lang="en-US" sz="1500">
                <a:cs typeface="Calibri"/>
              </a:rPr>
              <a:t>We can: </a:t>
            </a:r>
          </a:p>
          <a:p>
            <a:pPr>
              <a:buFont typeface="Arial"/>
              <a:buChar char="•"/>
            </a:pPr>
            <a:r>
              <a:rPr lang="en-US" sz="1500">
                <a:cs typeface="Calibri"/>
              </a:rPr>
              <a:t>Append new entries to all three tables</a:t>
            </a:r>
          </a:p>
          <a:p>
            <a:pPr>
              <a:buFont typeface="Arial"/>
              <a:buChar char="•"/>
            </a:pPr>
            <a:r>
              <a:rPr lang="en-US" sz="1500">
                <a:cs typeface="Calibri"/>
              </a:rPr>
              <a:t>Delete the existing entries.</a:t>
            </a:r>
          </a:p>
          <a:p>
            <a:pPr>
              <a:buFont typeface="Arial"/>
              <a:buChar char="•"/>
            </a:pPr>
            <a:r>
              <a:rPr lang="en-US" sz="1500">
                <a:cs typeface="Calibri"/>
              </a:rPr>
              <a:t>Update the entries</a:t>
            </a:r>
          </a:p>
          <a:p>
            <a:pPr>
              <a:buFont typeface="Arial"/>
              <a:buChar char="•"/>
            </a:pPr>
            <a:r>
              <a:rPr lang="en-US" sz="1500">
                <a:cs typeface="Calibri"/>
              </a:rPr>
              <a:t>Generate link for the exam on one click.</a:t>
            </a:r>
          </a:p>
          <a:p>
            <a:pPr indent="0">
              <a:buNone/>
            </a:pPr>
            <a:r>
              <a:rPr lang="en-US" sz="1500">
                <a:cs typeface="Calibri"/>
              </a:rPr>
              <a:t>  </a:t>
            </a:r>
          </a:p>
          <a:p>
            <a:pPr marL="0" indent="0">
              <a:buNone/>
            </a:pPr>
            <a:r>
              <a:rPr lang="en-US" sz="1500">
                <a:cs typeface="Calibri"/>
              </a:rPr>
              <a:t>To all the tables in the Database. We have created a menu-driven program to easily manage, add, alter and delete the data entries in the tables. On executing the code, it will automatically connect to the database on the Local Host server. As the execution of the program continues the program will provide the user with various options to manipulate and edit the various tables in the Database. </a:t>
            </a:r>
          </a:p>
          <a:p>
            <a:pPr marL="0" indent="0">
              <a:buNone/>
            </a:pPr>
            <a:endParaRPr lang="en-US" sz="1500">
              <a:cs typeface="Calibri"/>
            </a:endParaRPr>
          </a:p>
        </p:txBody>
      </p:sp>
    </p:spTree>
    <p:extLst>
      <p:ext uri="{BB962C8B-B14F-4D97-AF65-F5344CB8AC3E}">
        <p14:creationId xmlns:p14="http://schemas.microsoft.com/office/powerpoint/2010/main" val="726801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922455-545B-4DE5-A880-5DB4927F69FA}"/>
              </a:ext>
            </a:extLst>
          </p:cNvPr>
          <p:cNvSpPr txBox="1"/>
          <p:nvPr/>
        </p:nvSpPr>
        <p:spPr>
          <a:xfrm>
            <a:off x="2964625" y="607712"/>
            <a:ext cx="6658877" cy="114746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Aft>
                <a:spcPts val="600"/>
              </a:spcAft>
            </a:pPr>
            <a:r>
              <a:rPr lang="en-US" sz="6600" dirty="0"/>
              <a:t>ADMIN EDIT PAGE</a:t>
            </a:r>
          </a:p>
        </p:txBody>
      </p:sp>
      <p:pic>
        <p:nvPicPr>
          <p:cNvPr id="4" name="Picture 4">
            <a:extLst>
              <a:ext uri="{FF2B5EF4-FFF2-40B4-BE49-F238E27FC236}">
                <a16:creationId xmlns:a16="http://schemas.microsoft.com/office/drawing/2014/main" id="{FC33CE58-E879-481C-8200-9BA0ACC243BA}"/>
              </a:ext>
            </a:extLst>
          </p:cNvPr>
          <p:cNvPicPr>
            <a:picLocks noChangeAspect="1"/>
          </p:cNvPicPr>
          <p:nvPr/>
        </p:nvPicPr>
        <p:blipFill>
          <a:blip r:embed="rId2"/>
          <a:stretch>
            <a:fillRect/>
          </a:stretch>
        </p:blipFill>
        <p:spPr>
          <a:xfrm>
            <a:off x="2049748" y="2145973"/>
            <a:ext cx="8080312" cy="3959352"/>
          </a:xfrm>
          <a:prstGeom prst="rect">
            <a:avLst/>
          </a:prstGeom>
        </p:spPr>
      </p:pic>
    </p:spTree>
    <p:extLst>
      <p:ext uri="{BB962C8B-B14F-4D97-AF65-F5344CB8AC3E}">
        <p14:creationId xmlns:p14="http://schemas.microsoft.com/office/powerpoint/2010/main" val="4041165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AFA8-C3B0-4637-98BE-99C7BAC8E9F5}"/>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Student View Page</a:t>
            </a:r>
          </a:p>
        </p:txBody>
      </p:sp>
      <p:pic>
        <p:nvPicPr>
          <p:cNvPr id="4" name="Picture 4">
            <a:extLst>
              <a:ext uri="{FF2B5EF4-FFF2-40B4-BE49-F238E27FC236}">
                <a16:creationId xmlns:a16="http://schemas.microsoft.com/office/drawing/2014/main" id="{3AE5841A-FA28-4C66-B831-225BFA149551}"/>
              </a:ext>
            </a:extLst>
          </p:cNvPr>
          <p:cNvPicPr>
            <a:picLocks noChangeAspect="1"/>
          </p:cNvPicPr>
          <p:nvPr/>
        </p:nvPicPr>
        <p:blipFill>
          <a:blip r:embed="rId2"/>
          <a:stretch>
            <a:fillRect/>
          </a:stretch>
        </p:blipFill>
        <p:spPr>
          <a:xfrm>
            <a:off x="1349342" y="1795299"/>
            <a:ext cx="9500705" cy="4661503"/>
          </a:xfrm>
          <a:prstGeom prst="rect">
            <a:avLst/>
          </a:prstGeom>
        </p:spPr>
      </p:pic>
    </p:spTree>
    <p:extLst>
      <p:ext uri="{BB962C8B-B14F-4D97-AF65-F5344CB8AC3E}">
        <p14:creationId xmlns:p14="http://schemas.microsoft.com/office/powerpoint/2010/main" val="2234538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947F-CA0C-493C-A927-EA0507CA8E8A}"/>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Teacher Exam View Page</a:t>
            </a:r>
          </a:p>
        </p:txBody>
      </p:sp>
      <p:pic>
        <p:nvPicPr>
          <p:cNvPr id="4" name="Picture 4" descr="Table&#10;&#10;Description automatically generated">
            <a:extLst>
              <a:ext uri="{FF2B5EF4-FFF2-40B4-BE49-F238E27FC236}">
                <a16:creationId xmlns:a16="http://schemas.microsoft.com/office/drawing/2014/main" id="{16ADBB58-26AC-43FD-8CE8-07761137DA4E}"/>
              </a:ext>
            </a:extLst>
          </p:cNvPr>
          <p:cNvPicPr>
            <a:picLocks noChangeAspect="1"/>
          </p:cNvPicPr>
          <p:nvPr/>
        </p:nvPicPr>
        <p:blipFill>
          <a:blip r:embed="rId2"/>
          <a:stretch>
            <a:fillRect/>
          </a:stretch>
        </p:blipFill>
        <p:spPr>
          <a:xfrm>
            <a:off x="1338147" y="1647027"/>
            <a:ext cx="9849746" cy="4901585"/>
          </a:xfrm>
          <a:prstGeom prst="rect">
            <a:avLst/>
          </a:prstGeom>
        </p:spPr>
      </p:pic>
    </p:spTree>
    <p:extLst>
      <p:ext uri="{BB962C8B-B14F-4D97-AF65-F5344CB8AC3E}">
        <p14:creationId xmlns:p14="http://schemas.microsoft.com/office/powerpoint/2010/main" val="1002533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EBAA2-E22F-463F-9237-014708465204}"/>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Teacher Create Exam Page</a:t>
            </a:r>
          </a:p>
        </p:txBody>
      </p:sp>
      <p:pic>
        <p:nvPicPr>
          <p:cNvPr id="4" name="Picture 4" descr="Graphical user interface, application&#10;&#10;Description automatically generated">
            <a:extLst>
              <a:ext uri="{FF2B5EF4-FFF2-40B4-BE49-F238E27FC236}">
                <a16:creationId xmlns:a16="http://schemas.microsoft.com/office/drawing/2014/main" id="{FE6D65D0-B921-425D-B579-AD1C7DD35089}"/>
              </a:ext>
            </a:extLst>
          </p:cNvPr>
          <p:cNvPicPr>
            <a:picLocks noChangeAspect="1"/>
          </p:cNvPicPr>
          <p:nvPr/>
        </p:nvPicPr>
        <p:blipFill>
          <a:blip r:embed="rId2"/>
          <a:stretch>
            <a:fillRect/>
          </a:stretch>
        </p:blipFill>
        <p:spPr>
          <a:xfrm>
            <a:off x="1570685" y="1884510"/>
            <a:ext cx="9114486" cy="4473613"/>
          </a:xfrm>
          <a:prstGeom prst="rect">
            <a:avLst/>
          </a:prstGeom>
        </p:spPr>
      </p:pic>
    </p:spTree>
    <p:extLst>
      <p:ext uri="{BB962C8B-B14F-4D97-AF65-F5344CB8AC3E}">
        <p14:creationId xmlns:p14="http://schemas.microsoft.com/office/powerpoint/2010/main" val="3940939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8624-A07E-43AE-B09C-6ABF51EC8846}"/>
              </a:ext>
            </a:extLst>
          </p:cNvPr>
          <p:cNvSpPr>
            <a:spLocks noGrp="1"/>
          </p:cNvSpPr>
          <p:nvPr>
            <p:ph type="title"/>
          </p:nvPr>
        </p:nvSpPr>
        <p:spPr>
          <a:xfrm>
            <a:off x="2198650" y="1595827"/>
            <a:ext cx="3431650" cy="3666346"/>
          </a:xfrm>
        </p:spPr>
        <p:txBody>
          <a:bodyPr>
            <a:normAutofit/>
          </a:bodyPr>
          <a:lstStyle/>
          <a:p>
            <a:r>
              <a:rPr lang="en-US" dirty="0">
                <a:solidFill>
                  <a:schemeClr val="bg1"/>
                </a:solidFill>
                <a:cs typeface="Calibri Light"/>
              </a:rPr>
              <a:t>Conclusion</a:t>
            </a:r>
            <a:endParaRPr lang="en-US" dirty="0">
              <a:solidFill>
                <a:schemeClr val="bg1"/>
              </a:solidFill>
            </a:endParaRPr>
          </a:p>
        </p:txBody>
      </p:sp>
      <p:sp>
        <p:nvSpPr>
          <p:cNvPr id="3" name="Content Placeholder 2">
            <a:extLst>
              <a:ext uri="{FF2B5EF4-FFF2-40B4-BE49-F238E27FC236}">
                <a16:creationId xmlns:a16="http://schemas.microsoft.com/office/drawing/2014/main" id="{6CBA1691-74A7-41AC-A35B-79923FA218E4}"/>
              </a:ext>
            </a:extLst>
          </p:cNvPr>
          <p:cNvSpPr>
            <a:spLocks noGrp="1"/>
          </p:cNvSpPr>
          <p:nvPr>
            <p:ph idx="1"/>
          </p:nvPr>
        </p:nvSpPr>
        <p:spPr>
          <a:xfrm>
            <a:off x="6766560" y="1335024"/>
            <a:ext cx="4581144" cy="4416552"/>
          </a:xfrm>
        </p:spPr>
        <p:txBody>
          <a:bodyPr vert="horz" lIns="91440" tIns="45720" rIns="91440" bIns="45720" rtlCol="0" anchor="ctr">
            <a:normAutofit lnSpcReduction="10000"/>
          </a:bodyPr>
          <a:lstStyle/>
          <a:p>
            <a:pPr marL="0" indent="0">
              <a:buNone/>
            </a:pPr>
            <a:r>
              <a:rPr lang="en-US" sz="2000">
                <a:ea typeface="+mn-lt"/>
                <a:cs typeface="+mn-lt"/>
              </a:rPr>
              <a:t>In a situation like pandemic where the educational institutes have drifted towards the online format to continue educating young minds while keeping them safe, project like these are the key to make that happen. Hence, there is no doubt that in current scenario, this project has a good market potential. Competitive advantage is that students who do not have the application and are dependent on the others for the class link can get it easily through the user interface we create. </a:t>
            </a:r>
            <a:endParaRPr lang="en-US" sz="2000">
              <a:cs typeface="Calibri" panose="020F0502020204030204"/>
            </a:endParaRPr>
          </a:p>
        </p:txBody>
      </p:sp>
    </p:spTree>
    <p:extLst>
      <p:ext uri="{BB962C8B-B14F-4D97-AF65-F5344CB8AC3E}">
        <p14:creationId xmlns:p14="http://schemas.microsoft.com/office/powerpoint/2010/main" val="3580241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82EEE0-5D66-5847-B9CF-FE0AD77A2B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77132" cy="6858001"/>
          </a:xfrm>
          <a:prstGeom prst="rect">
            <a:avLst/>
          </a:prstGeom>
        </p:spPr>
      </p:pic>
    </p:spTree>
    <p:extLst>
      <p:ext uri="{BB962C8B-B14F-4D97-AF65-F5344CB8AC3E}">
        <p14:creationId xmlns:p14="http://schemas.microsoft.com/office/powerpoint/2010/main" val="3249058977"/>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5468 0.00808" pathEditMode="relative" ptsTypes="AA">
                                      <p:cBhvr>
                                        <p:cTn id="6" dur="30000" fill="hold"/>
                                        <p:tgtEl>
                                          <p:spTgt spid="10"/>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10"/>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15468 0.00808 L 0 0" pathEditMode="relative" ptsTypes="AA">
                                      <p:cBhvr>
                                        <p:cTn id="11" dur="30000" fill="hold"/>
                                        <p:tgtEl>
                                          <p:spTgt spid="10"/>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10"/>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10"/>
                                        </p:tgtEl>
                                        <p:attrNameLst>
                                          <p:attrName>ppt_x</p:attrName>
                                          <p:attrName>ppt_y</p:attrName>
                                        </p:attrNameLst>
                                      </p:cBhvr>
                                    </p:animMotion>
                                  </p:childTnLst>
                                </p:cTn>
                              </p:par>
                            </p:childTnLst>
                          </p:cTn>
                        </p:par>
                      </p:childTnLst>
                    </p:cTn>
                  </p:par>
                </p:childTnLst>
              </p:cTn>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2EAD7-48D8-4CCE-8702-69FE77C1318E}"/>
              </a:ext>
            </a:extLst>
          </p:cNvPr>
          <p:cNvSpPr>
            <a:spLocks noGrp="1"/>
          </p:cNvSpPr>
          <p:nvPr>
            <p:ph type="title"/>
          </p:nvPr>
        </p:nvSpPr>
        <p:spPr>
          <a:xfrm>
            <a:off x="640080" y="325369"/>
            <a:ext cx="4368602" cy="1956841"/>
          </a:xfrm>
        </p:spPr>
        <p:txBody>
          <a:bodyPr anchor="b">
            <a:normAutofit/>
          </a:bodyPr>
          <a:lstStyle/>
          <a:p>
            <a:r>
              <a:rPr lang="en-US" sz="5400">
                <a:cs typeface="Calibri Light"/>
              </a:rPr>
              <a:t>Methodology</a:t>
            </a:r>
            <a:endParaRPr lang="en-US" sz="5400"/>
          </a:p>
        </p:txBody>
      </p:sp>
      <p:sp>
        <p:nvSpPr>
          <p:cNvPr id="3" name="Content Placeholder 2">
            <a:extLst>
              <a:ext uri="{FF2B5EF4-FFF2-40B4-BE49-F238E27FC236}">
                <a16:creationId xmlns:a16="http://schemas.microsoft.com/office/drawing/2014/main" id="{51CC685C-DBE8-43F0-B67B-D935832FB2A2}"/>
              </a:ext>
            </a:extLst>
          </p:cNvPr>
          <p:cNvSpPr>
            <a:spLocks noGrp="1"/>
          </p:cNvSpPr>
          <p:nvPr>
            <p:ph idx="1"/>
          </p:nvPr>
        </p:nvSpPr>
        <p:spPr>
          <a:xfrm>
            <a:off x="640080" y="2872899"/>
            <a:ext cx="4243589" cy="3320668"/>
          </a:xfrm>
        </p:spPr>
        <p:txBody>
          <a:bodyPr vert="horz" lIns="91440" tIns="45720" rIns="91440" bIns="45720" rtlCol="0">
            <a:normAutofit fontScale="92500" lnSpcReduction="20000"/>
          </a:bodyPr>
          <a:lstStyle/>
          <a:p>
            <a:r>
              <a:rPr lang="en-US" sz="1500">
                <a:cs typeface="Calibri"/>
              </a:rPr>
              <a:t>Administrator has all the rights to make changes in all other tables, by default database has details of two admins.</a:t>
            </a:r>
          </a:p>
          <a:p>
            <a:r>
              <a:rPr lang="en-US" sz="1500">
                <a:cs typeface="Calibri"/>
              </a:rPr>
              <a:t>Login page has three views: student, teacher, administrator.</a:t>
            </a:r>
          </a:p>
          <a:p>
            <a:r>
              <a:rPr lang="en-US" sz="1500">
                <a:cs typeface="Calibri"/>
              </a:rPr>
              <a:t>Student can login using his/her login details to view information related to exams but cannot make any changes.</a:t>
            </a:r>
          </a:p>
          <a:p>
            <a:r>
              <a:rPr lang="en-US" sz="1500">
                <a:cs typeface="Calibri"/>
              </a:rPr>
              <a:t>Teacher can login similarly to create, update or delete exam.</a:t>
            </a:r>
          </a:p>
          <a:p>
            <a:r>
              <a:rPr lang="en-US" sz="1500">
                <a:cs typeface="Calibri"/>
              </a:rPr>
              <a:t>Administrator can login to add, delete, update or view details of student, teacher, exam and subject.</a:t>
            </a:r>
          </a:p>
          <a:p>
            <a:endParaRPr lang="en-US" sz="1500">
              <a:cs typeface="Calibri"/>
            </a:endParaRPr>
          </a:p>
        </p:txBody>
      </p:sp>
      <p:pic>
        <p:nvPicPr>
          <p:cNvPr id="25" name="Picture 24" descr="Close-up of a calculator keypad">
            <a:extLst>
              <a:ext uri="{FF2B5EF4-FFF2-40B4-BE49-F238E27FC236}">
                <a16:creationId xmlns:a16="http://schemas.microsoft.com/office/drawing/2014/main" id="{E08B7954-7A7A-4451-8564-6FC76AFAB48E}"/>
              </a:ext>
            </a:extLst>
          </p:cNvPr>
          <p:cNvPicPr>
            <a:picLocks noChangeAspect="1"/>
          </p:cNvPicPr>
          <p:nvPr/>
        </p:nvPicPr>
        <p:blipFill rotWithShape="1">
          <a:blip r:embed="rId2"/>
          <a:srcRect l="13530" r="20013"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067446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54C96-56FF-47E5-B342-FC648B5DB9D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ER MODEL</a:t>
            </a:r>
          </a:p>
        </p:txBody>
      </p:sp>
      <p:pic>
        <p:nvPicPr>
          <p:cNvPr id="4" name="Picture 4">
            <a:extLst>
              <a:ext uri="{FF2B5EF4-FFF2-40B4-BE49-F238E27FC236}">
                <a16:creationId xmlns:a16="http://schemas.microsoft.com/office/drawing/2014/main" id="{B4883931-EC98-49B1-813C-C4BA11FE8BC4}"/>
              </a:ext>
            </a:extLst>
          </p:cNvPr>
          <p:cNvPicPr>
            <a:picLocks noChangeAspect="1"/>
          </p:cNvPicPr>
          <p:nvPr/>
        </p:nvPicPr>
        <p:blipFill>
          <a:blip r:embed="rId2"/>
          <a:stretch>
            <a:fillRect/>
          </a:stretch>
        </p:blipFill>
        <p:spPr>
          <a:xfrm rot="-5400000">
            <a:off x="5853726" y="-192024"/>
            <a:ext cx="4815756" cy="7214616"/>
          </a:xfrm>
          <a:prstGeom prst="rect">
            <a:avLst/>
          </a:prstGeom>
        </p:spPr>
      </p:pic>
    </p:spTree>
    <p:extLst>
      <p:ext uri="{BB962C8B-B14F-4D97-AF65-F5344CB8AC3E}">
        <p14:creationId xmlns:p14="http://schemas.microsoft.com/office/powerpoint/2010/main" val="2101405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258D3-D2A5-4AAA-9A33-0DB10642D6C9}"/>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000"/>
              <a:t>Look into the database</a:t>
            </a:r>
          </a:p>
        </p:txBody>
      </p:sp>
      <p:pic>
        <p:nvPicPr>
          <p:cNvPr id="12" name="Picture 11" descr="Magnifying glass on clear background">
            <a:extLst>
              <a:ext uri="{FF2B5EF4-FFF2-40B4-BE49-F238E27FC236}">
                <a16:creationId xmlns:a16="http://schemas.microsoft.com/office/drawing/2014/main" id="{5A4645AE-36D7-41B4-A4EC-0695100E8D84}"/>
              </a:ext>
            </a:extLst>
          </p:cNvPr>
          <p:cNvPicPr>
            <a:picLocks noChangeAspect="1"/>
          </p:cNvPicPr>
          <p:nvPr/>
        </p:nvPicPr>
        <p:blipFill rotWithShape="1">
          <a:blip r:embed="rId2"/>
          <a:srcRect l="29136" r="391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1256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3BB6E83F-9E54-48E9-917B-DADA96BA18FE}"/>
              </a:ext>
            </a:extLst>
          </p:cNvPr>
          <p:cNvPicPr>
            <a:picLocks noChangeAspect="1"/>
          </p:cNvPicPr>
          <p:nvPr/>
        </p:nvPicPr>
        <p:blipFill>
          <a:blip r:embed="rId2"/>
          <a:stretch>
            <a:fillRect/>
          </a:stretch>
        </p:blipFill>
        <p:spPr>
          <a:xfrm>
            <a:off x="4723689" y="918546"/>
            <a:ext cx="2788427" cy="4979334"/>
          </a:xfrm>
          <a:prstGeom prst="rect">
            <a:avLst/>
          </a:prstGeom>
        </p:spPr>
      </p:pic>
    </p:spTree>
    <p:extLst>
      <p:ext uri="{BB962C8B-B14F-4D97-AF65-F5344CB8AC3E}">
        <p14:creationId xmlns:p14="http://schemas.microsoft.com/office/powerpoint/2010/main" val="2276539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D8D5D6-BE26-4A17-96A5-546DA5C5BEF7}"/>
              </a:ext>
            </a:extLst>
          </p:cNvPr>
          <p:cNvSpPr txBox="1"/>
          <p:nvPr/>
        </p:nvSpPr>
        <p:spPr>
          <a:xfrm>
            <a:off x="639656" y="-334536"/>
            <a:ext cx="10909640" cy="183265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600" kern="1200" dirty="0">
                <a:solidFill>
                  <a:schemeClr val="tx1"/>
                </a:solidFill>
                <a:latin typeface="+mj-lt"/>
                <a:ea typeface="+mj-ea"/>
                <a:cs typeface="+mj-cs"/>
              </a:rPr>
              <a:t>DESCRIPTION OF TABLES</a:t>
            </a:r>
          </a:p>
        </p:txBody>
      </p:sp>
      <p:pic>
        <p:nvPicPr>
          <p:cNvPr id="4" name="Picture 4" descr="Graphical user interface, application&#10;&#10;Description automatically generated">
            <a:extLst>
              <a:ext uri="{FF2B5EF4-FFF2-40B4-BE49-F238E27FC236}">
                <a16:creationId xmlns:a16="http://schemas.microsoft.com/office/drawing/2014/main" id="{60B142B3-7E5C-4C5D-B992-83888CBE0DFE}"/>
              </a:ext>
            </a:extLst>
          </p:cNvPr>
          <p:cNvPicPr>
            <a:picLocks noChangeAspect="1"/>
          </p:cNvPicPr>
          <p:nvPr/>
        </p:nvPicPr>
        <p:blipFill>
          <a:blip r:embed="rId2"/>
          <a:stretch>
            <a:fillRect/>
          </a:stretch>
        </p:blipFill>
        <p:spPr>
          <a:xfrm>
            <a:off x="639656" y="2288839"/>
            <a:ext cx="10909640" cy="2454134"/>
          </a:xfrm>
          <a:prstGeom prst="rect">
            <a:avLst/>
          </a:prstGeom>
        </p:spPr>
      </p:pic>
      <p:sp>
        <p:nvSpPr>
          <p:cNvPr id="2" name="TextBox 1">
            <a:extLst>
              <a:ext uri="{FF2B5EF4-FFF2-40B4-BE49-F238E27FC236}">
                <a16:creationId xmlns:a16="http://schemas.microsoft.com/office/drawing/2014/main" id="{577DDFE1-966E-DF4E-A34E-9CA9540F329B}"/>
              </a:ext>
            </a:extLst>
          </p:cNvPr>
          <p:cNvSpPr txBox="1"/>
          <p:nvPr/>
        </p:nvSpPr>
        <p:spPr>
          <a:xfrm>
            <a:off x="4416003" y="1498118"/>
            <a:ext cx="3356945" cy="584775"/>
          </a:xfrm>
          <a:prstGeom prst="rect">
            <a:avLst/>
          </a:prstGeom>
          <a:noFill/>
        </p:spPr>
        <p:txBody>
          <a:bodyPr wrap="none" rtlCol="0">
            <a:spAutoFit/>
          </a:bodyPr>
          <a:lstStyle/>
          <a:p>
            <a:r>
              <a:rPr lang="en-US" sz="3200" dirty="0"/>
              <a:t>Administrator Table</a:t>
            </a:r>
          </a:p>
        </p:txBody>
      </p:sp>
    </p:spTree>
    <p:extLst>
      <p:ext uri="{BB962C8B-B14F-4D97-AF65-F5344CB8AC3E}">
        <p14:creationId xmlns:p14="http://schemas.microsoft.com/office/powerpoint/2010/main" val="2075857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FDFFF4DF-634F-429E-BF52-63AED8FC11B8}"/>
              </a:ext>
            </a:extLst>
          </p:cNvPr>
          <p:cNvPicPr>
            <a:picLocks noChangeAspect="1"/>
          </p:cNvPicPr>
          <p:nvPr/>
        </p:nvPicPr>
        <p:blipFill>
          <a:blip r:embed="rId2"/>
          <a:stretch>
            <a:fillRect/>
          </a:stretch>
        </p:blipFill>
        <p:spPr>
          <a:xfrm>
            <a:off x="990600" y="1574582"/>
            <a:ext cx="10134600" cy="3648455"/>
          </a:xfrm>
          <a:prstGeom prst="rect">
            <a:avLst/>
          </a:prstGeom>
        </p:spPr>
      </p:pic>
      <p:sp>
        <p:nvSpPr>
          <p:cNvPr id="5" name="TextBox 4">
            <a:extLst>
              <a:ext uri="{FF2B5EF4-FFF2-40B4-BE49-F238E27FC236}">
                <a16:creationId xmlns:a16="http://schemas.microsoft.com/office/drawing/2014/main" id="{90FC59C9-A42C-9C48-AAB0-DDD545B0172E}"/>
              </a:ext>
            </a:extLst>
          </p:cNvPr>
          <p:cNvSpPr txBox="1"/>
          <p:nvPr/>
        </p:nvSpPr>
        <p:spPr>
          <a:xfrm>
            <a:off x="4820362" y="539114"/>
            <a:ext cx="2551276" cy="707886"/>
          </a:xfrm>
          <a:prstGeom prst="rect">
            <a:avLst/>
          </a:prstGeom>
          <a:noFill/>
        </p:spPr>
        <p:txBody>
          <a:bodyPr wrap="none" rtlCol="0">
            <a:spAutoFit/>
          </a:bodyPr>
          <a:lstStyle/>
          <a:p>
            <a:r>
              <a:rPr lang="en-US" sz="4000" dirty="0"/>
              <a:t>Exam Table</a:t>
            </a:r>
          </a:p>
        </p:txBody>
      </p:sp>
    </p:spTree>
    <p:extLst>
      <p:ext uri="{BB962C8B-B14F-4D97-AF65-F5344CB8AC3E}">
        <p14:creationId xmlns:p14="http://schemas.microsoft.com/office/powerpoint/2010/main" val="230366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EE5BEDD0-E944-41DE-80B9-2A13C398F1FD}"/>
              </a:ext>
            </a:extLst>
          </p:cNvPr>
          <p:cNvPicPr>
            <a:picLocks noChangeAspect="1"/>
          </p:cNvPicPr>
          <p:nvPr/>
        </p:nvPicPr>
        <p:blipFill>
          <a:blip r:embed="rId2"/>
          <a:stretch>
            <a:fillRect/>
          </a:stretch>
        </p:blipFill>
        <p:spPr>
          <a:xfrm>
            <a:off x="990600" y="1941961"/>
            <a:ext cx="10134600" cy="2913697"/>
          </a:xfrm>
          <a:prstGeom prst="rect">
            <a:avLst/>
          </a:prstGeom>
        </p:spPr>
      </p:pic>
      <p:sp>
        <p:nvSpPr>
          <p:cNvPr id="5" name="TextBox 4">
            <a:extLst>
              <a:ext uri="{FF2B5EF4-FFF2-40B4-BE49-F238E27FC236}">
                <a16:creationId xmlns:a16="http://schemas.microsoft.com/office/drawing/2014/main" id="{60EEC020-DE38-B240-A041-78BE5494527D}"/>
              </a:ext>
            </a:extLst>
          </p:cNvPr>
          <p:cNvSpPr txBox="1"/>
          <p:nvPr/>
        </p:nvSpPr>
        <p:spPr>
          <a:xfrm>
            <a:off x="4573070" y="739836"/>
            <a:ext cx="2969659" cy="707886"/>
          </a:xfrm>
          <a:prstGeom prst="rect">
            <a:avLst/>
          </a:prstGeom>
          <a:noFill/>
        </p:spPr>
        <p:txBody>
          <a:bodyPr wrap="none" rtlCol="0">
            <a:spAutoFit/>
          </a:bodyPr>
          <a:lstStyle/>
          <a:p>
            <a:r>
              <a:rPr lang="en-US" sz="4000" dirty="0"/>
              <a:t>Student Table</a:t>
            </a:r>
          </a:p>
        </p:txBody>
      </p:sp>
    </p:spTree>
    <p:extLst>
      <p:ext uri="{BB962C8B-B14F-4D97-AF65-F5344CB8AC3E}">
        <p14:creationId xmlns:p14="http://schemas.microsoft.com/office/powerpoint/2010/main" val="42033642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{C1628597-0489-BB4F-B98E-9ABB6165FC67}tf10001122</Template>
  <TotalTime>42</TotalTime>
  <Words>463</Words>
  <Application>Microsoft Macintosh PowerPoint</Application>
  <PresentationFormat>Widescreen</PresentationFormat>
  <Paragraphs>53</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Times New Roman</vt:lpstr>
      <vt:lpstr>Tw Cen MT</vt:lpstr>
      <vt:lpstr>Circuit</vt:lpstr>
      <vt:lpstr>PowerPoint Presentation</vt:lpstr>
      <vt:lpstr>About the Project:</vt:lpstr>
      <vt:lpstr>Methodology</vt:lpstr>
      <vt:lpstr>ER MODEL</vt:lpstr>
      <vt:lpstr>Look into the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LOOK INTO FRONT END </vt:lpstr>
      <vt:lpstr>Login Page</vt:lpstr>
      <vt:lpstr>PowerPoint Presentation</vt:lpstr>
      <vt:lpstr>PowerPoint Presentation</vt:lpstr>
      <vt:lpstr>Student View Page</vt:lpstr>
      <vt:lpstr>Teacher Exam View Page</vt:lpstr>
      <vt:lpstr>Teacher Create Exam Page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Microsoft Office User</cp:lastModifiedBy>
  <cp:revision>400</cp:revision>
  <dcterms:created xsi:type="dcterms:W3CDTF">2021-05-02T13:13:44Z</dcterms:created>
  <dcterms:modified xsi:type="dcterms:W3CDTF">2021-05-16T12:12:08Z</dcterms:modified>
</cp:coreProperties>
</file>